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7" r:id="rId2"/>
    <p:sldId id="260" r:id="rId3"/>
    <p:sldId id="267" r:id="rId4"/>
    <p:sldId id="261" r:id="rId5"/>
    <p:sldId id="268" r:id="rId6"/>
    <p:sldId id="269" r:id="rId7"/>
    <p:sldId id="263" r:id="rId8"/>
    <p:sldId id="273" r:id="rId9"/>
    <p:sldId id="256" r:id="rId10"/>
    <p:sldId id="271" r:id="rId11"/>
    <p:sldId id="258" r:id="rId12"/>
    <p:sldId id="272" r:id="rId13"/>
    <p:sldId id="265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0" d="100"/>
          <a:sy n="60" d="100"/>
        </p:scale>
        <p:origin x="-101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32BC50C-250E-4B9B-A0B8-7AE8293B497E}" type="doc">
      <dgm:prSet loTypeId="urn:microsoft.com/office/officeart/2005/8/layout/vProcess5" loCatId="process" qsTypeId="urn:microsoft.com/office/officeart/2005/8/quickstyle/simple1" qsCatId="simple" csTypeId="urn:microsoft.com/office/officeart/2005/8/colors/accent0_2" csCatId="mainScheme" phldr="1"/>
      <dgm:spPr/>
      <dgm:t>
        <a:bodyPr/>
        <a:lstStyle/>
        <a:p>
          <a:endParaRPr lang="en-US"/>
        </a:p>
      </dgm:t>
    </dgm:pt>
    <dgm:pt modelId="{FBC9ABAF-0293-471E-A0B0-1CE89AE49A4A}">
      <dgm:prSet phldrT="[Text]" custT="1"/>
      <dgm:spPr/>
      <dgm:t>
        <a:bodyPr/>
        <a:lstStyle/>
        <a:p>
          <a:r>
            <a:rPr lang="uk-UA" sz="2400" dirty="0" smtClean="0"/>
            <a:t>Весна 1918 – поразка країн Четвертного союзу у Першій світовій війні;</a:t>
          </a:r>
          <a:endParaRPr lang="en-US" sz="2400" dirty="0"/>
        </a:p>
      </dgm:t>
    </dgm:pt>
    <dgm:pt modelId="{1BE7F3C3-F455-4233-9553-C31143C70A34}" type="parTrans" cxnId="{7D846C1A-F6F4-4C8F-B6D7-F6B279350975}">
      <dgm:prSet/>
      <dgm:spPr/>
      <dgm:t>
        <a:bodyPr/>
        <a:lstStyle/>
        <a:p>
          <a:endParaRPr lang="en-US"/>
        </a:p>
      </dgm:t>
    </dgm:pt>
    <dgm:pt modelId="{B4720C6D-7615-4F7E-BC74-5C3C6239B460}" type="sibTrans" cxnId="{7D846C1A-F6F4-4C8F-B6D7-F6B279350975}">
      <dgm:prSet>
        <dgm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dgm:style>
      </dgm:prSet>
      <dgm:spPr/>
      <dgm:t>
        <a:bodyPr>
          <a:scene3d>
            <a:camera prst="orthographicFront"/>
            <a:lightRig rig="flat" dir="tl"/>
          </a:scene3d>
          <a:sp3d contourW="19050" prstMaterial="clear">
            <a:bevelT w="50800" h="50800"/>
            <a:contourClr>
              <a:schemeClr val="accent5">
                <a:tint val="70000"/>
                <a:satMod val="180000"/>
                <a:alpha val="70000"/>
              </a:schemeClr>
            </a:contourClr>
          </a:sp3d>
        </a:bodyPr>
        <a:lstStyle/>
        <a:p>
          <a:endParaRPr lang="en-US" b="1" cap="none" spc="0">
            <a:ln/>
            <a:solidFill>
              <a:schemeClr val="accent5">
                <a:tint val="50000"/>
                <a:satMod val="180000"/>
              </a:schemeClr>
            </a:solidFill>
            <a:effectLst/>
          </a:endParaRPr>
        </a:p>
      </dgm:t>
    </dgm:pt>
    <dgm:pt modelId="{F084166D-5954-41EC-927E-D9935B517627}">
      <dgm:prSet phldrT="[Text]"/>
      <dgm:spPr/>
      <dgm:t>
        <a:bodyPr/>
        <a:lstStyle/>
        <a:p>
          <a:r>
            <a:rPr lang="uk-UA" dirty="0" smtClean="0"/>
            <a:t>Революція в Австро-Угорщині, розпад імперії;</a:t>
          </a:r>
          <a:endParaRPr lang="en-US" dirty="0"/>
        </a:p>
      </dgm:t>
    </dgm:pt>
    <dgm:pt modelId="{F7AC0103-55A4-4FE3-AFDC-ED084EB6B5F4}" type="parTrans" cxnId="{0B5EE12E-63B9-46D0-BE1E-CBC3431D8911}">
      <dgm:prSet/>
      <dgm:spPr/>
      <dgm:t>
        <a:bodyPr/>
        <a:lstStyle/>
        <a:p>
          <a:endParaRPr lang="en-US"/>
        </a:p>
      </dgm:t>
    </dgm:pt>
    <dgm:pt modelId="{90EB52AF-05A9-4EE8-AF38-8B79E4DE448D}" type="sibTrans" cxnId="{0B5EE12E-63B9-46D0-BE1E-CBC3431D8911}">
      <dgm:prSet>
        <dgm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en-US"/>
        </a:p>
      </dgm:t>
    </dgm:pt>
    <dgm:pt modelId="{6959E49E-2DA6-4EBF-AD00-92E0000CFD9D}">
      <dgm:prSet phldrT="[Text]"/>
      <dgm:spPr/>
      <dgm:t>
        <a:bodyPr/>
        <a:lstStyle/>
        <a:p>
          <a:r>
            <a:rPr lang="uk-UA" dirty="0" smtClean="0"/>
            <a:t>Революційний вибух в Німеччині;</a:t>
          </a:r>
          <a:endParaRPr lang="en-US" dirty="0"/>
        </a:p>
      </dgm:t>
    </dgm:pt>
    <dgm:pt modelId="{23324CCA-194E-4299-AE3D-0220F1538771}" type="parTrans" cxnId="{A7F29D56-FBF9-4890-92E7-C1FBF8372283}">
      <dgm:prSet/>
      <dgm:spPr/>
      <dgm:t>
        <a:bodyPr/>
        <a:lstStyle/>
        <a:p>
          <a:endParaRPr lang="en-US"/>
        </a:p>
      </dgm:t>
    </dgm:pt>
    <dgm:pt modelId="{A838D618-DA32-4B86-A756-AA9E38E8732C}" type="sibTrans" cxnId="{A7F29D56-FBF9-4890-92E7-C1FBF8372283}">
      <dgm:prSet>
        <dgm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en-US"/>
        </a:p>
      </dgm:t>
    </dgm:pt>
    <dgm:pt modelId="{19CE0F21-8519-45CD-B64E-909E4C379E56}">
      <dgm:prSet custT="1"/>
      <dgm:spPr/>
      <dgm:t>
        <a:bodyPr/>
        <a:lstStyle/>
        <a:p>
          <a:r>
            <a:rPr lang="uk-UA" sz="2400" dirty="0" smtClean="0">
              <a:effectLst/>
            </a:rPr>
            <a:t>14 листопада 1918 – П. Скоропадський призначає новий Кабінет міністрів, проголошує Акт федерації;</a:t>
          </a:r>
          <a:endParaRPr lang="en-US" sz="2400" dirty="0">
            <a:effectLst/>
          </a:endParaRPr>
        </a:p>
      </dgm:t>
    </dgm:pt>
    <dgm:pt modelId="{F63F2241-C7C0-4AC4-B82D-E73BFE5A1EDF}" type="parTrans" cxnId="{36BC80E0-80A2-4184-BE6C-D09E23CDABF3}">
      <dgm:prSet/>
      <dgm:spPr/>
      <dgm:t>
        <a:bodyPr/>
        <a:lstStyle/>
        <a:p>
          <a:endParaRPr lang="en-US"/>
        </a:p>
      </dgm:t>
    </dgm:pt>
    <dgm:pt modelId="{D97F05C7-6BC6-4FFE-82D4-1AFB24FF2826}" type="sibTrans" cxnId="{36BC80E0-80A2-4184-BE6C-D09E23CDABF3}">
      <dgm:prSet>
        <dgm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en-US"/>
        </a:p>
      </dgm:t>
    </dgm:pt>
    <dgm:pt modelId="{8545D4E7-0E80-413B-883F-97BC6858E6B1}">
      <dgm:prSet/>
      <dgm:spPr/>
      <dgm:t>
        <a:bodyPr/>
        <a:lstStyle/>
        <a:p>
          <a:r>
            <a:rPr lang="uk-UA" dirty="0" smtClean="0"/>
            <a:t>Українські націонал-патріоти організовують Директорію.</a:t>
          </a:r>
          <a:endParaRPr lang="en-US" dirty="0"/>
        </a:p>
      </dgm:t>
    </dgm:pt>
    <dgm:pt modelId="{E7FBE072-348F-48C3-AF85-22E844BA5A8D}" type="parTrans" cxnId="{1167011B-4F42-49D0-B19B-71EDE94C3FE5}">
      <dgm:prSet/>
      <dgm:spPr/>
      <dgm:t>
        <a:bodyPr/>
        <a:lstStyle/>
        <a:p>
          <a:endParaRPr lang="en-US"/>
        </a:p>
      </dgm:t>
    </dgm:pt>
    <dgm:pt modelId="{6AB08E53-47FA-4041-B8D6-D5085703E384}" type="sibTrans" cxnId="{1167011B-4F42-49D0-B19B-71EDE94C3FE5}">
      <dgm:prSet/>
      <dgm:spPr/>
      <dgm:t>
        <a:bodyPr/>
        <a:lstStyle/>
        <a:p>
          <a:endParaRPr lang="en-US"/>
        </a:p>
      </dgm:t>
    </dgm:pt>
    <dgm:pt modelId="{EA84E16A-4232-4313-8255-AA74BCD2DBAB}" type="pres">
      <dgm:prSet presAssocID="{532BC50C-250E-4B9B-A0B8-7AE8293B497E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8EC9910B-C4B9-48E9-997C-3A5F39FE9F63}" type="pres">
      <dgm:prSet presAssocID="{532BC50C-250E-4B9B-A0B8-7AE8293B497E}" presName="dummyMaxCanvas" presStyleCnt="0">
        <dgm:presLayoutVars/>
      </dgm:prSet>
      <dgm:spPr/>
    </dgm:pt>
    <dgm:pt modelId="{E9AD2FBE-1D51-47E5-A9F7-D1D73929975B}" type="pres">
      <dgm:prSet presAssocID="{532BC50C-250E-4B9B-A0B8-7AE8293B497E}" presName="FiveNodes_1" presStyleLbl="node1" presStyleIdx="0" presStyleCnt="5" custScaleX="129869" custScaleY="88034" custLinFactNeighborX="14935" custLinFactNeighborY="256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E22CBAF-B273-43A0-B444-815ABBD711FC}" type="pres">
      <dgm:prSet presAssocID="{532BC50C-250E-4B9B-A0B8-7AE8293B497E}" presName="FiveNodes_2" presStyleLbl="node1" presStyleIdx="1" presStyleCnt="5" custScaleX="129870" custLinFactNeighborX="7468" custLinFactNeighborY="-1132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5918424-D92E-470F-8E41-DD561F1108DB}" type="pres">
      <dgm:prSet presAssocID="{532BC50C-250E-4B9B-A0B8-7AE8293B497E}" presName="FiveNodes_3" presStyleLbl="node1" presStyleIdx="2" presStyleCnt="5" custScaleX="129870" custLinFactNeighborX="0" custLinFactNeighborY="-1410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ACDF97E-2784-4718-B687-D54F207E07B0}" type="pres">
      <dgm:prSet presAssocID="{532BC50C-250E-4B9B-A0B8-7AE8293B497E}" presName="FiveNodes_4" presStyleLbl="node1" presStyleIdx="3" presStyleCnt="5" custScaleX="129870" custScaleY="122222" custLinFactNeighborX="-7467" custLinFactNeighborY="-576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760E152-833E-46EE-92CD-3523E66C4492}" type="pres">
      <dgm:prSet presAssocID="{532BC50C-250E-4B9B-A0B8-7AE8293B497E}" presName="FiveNodes_5" presStyleLbl="node1" presStyleIdx="4" presStyleCnt="5" custScaleX="129870" custLinFactNeighborX="-16883" custLinFactNeighborY="-256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4BE4467-DA80-4C2E-B14B-1493CE48B840}" type="pres">
      <dgm:prSet presAssocID="{532BC50C-250E-4B9B-A0B8-7AE8293B497E}" presName="FiveConn_1-2" presStyleLbl="fgAccFollowNode1" presStyleIdx="0" presStyleCnt="4" custLinFactX="55887" custLinFactNeighborX="100000" custLinFactNeighborY="595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878EEC3-2C2C-442D-B3A4-9467AB29CA77}" type="pres">
      <dgm:prSet presAssocID="{532BC50C-250E-4B9B-A0B8-7AE8293B497E}" presName="FiveConn_2-3" presStyleLbl="fgAccFollowNode1" presStyleIdx="1" presStyleCnt="4" custLinFactNeighborX="76991" custLinFactNeighborY="167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4D03353-AB62-4F6D-AA0B-F9AE3598E615}" type="pres">
      <dgm:prSet presAssocID="{532BC50C-250E-4B9B-A0B8-7AE8293B497E}" presName="FiveConn_3-4" presStyleLbl="fg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EEA8FF2-92D8-4B70-BC31-033C00B27B5E}" type="pres">
      <dgm:prSet presAssocID="{532BC50C-250E-4B9B-A0B8-7AE8293B497E}" presName="FiveConn_4-5" presStyleLbl="fgAccFollowNode1" presStyleIdx="3" presStyleCnt="4" custLinFactNeighborX="-74225" custLinFactNeighborY="2028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BB2EE0D-90AF-432C-B0FD-D247B79476CC}" type="pres">
      <dgm:prSet presAssocID="{532BC50C-250E-4B9B-A0B8-7AE8293B497E}" presName="FiveNodes_1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6711578-9A35-40FD-BA27-BC7068C99619}" type="pres">
      <dgm:prSet presAssocID="{532BC50C-250E-4B9B-A0B8-7AE8293B497E}" presName="FiveNodes_2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5C6CAE7-A5FB-48EA-A5DC-92D6168BCCC8}" type="pres">
      <dgm:prSet presAssocID="{532BC50C-250E-4B9B-A0B8-7AE8293B497E}" presName="FiveNodes_3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157A37D-DFAD-4F26-B8F3-5F1C3DA73FAE}" type="pres">
      <dgm:prSet presAssocID="{532BC50C-250E-4B9B-A0B8-7AE8293B497E}" presName="FiveNodes_4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D0C592D-3BC6-4410-9248-C9D02BDBCF3E}" type="pres">
      <dgm:prSet presAssocID="{532BC50C-250E-4B9B-A0B8-7AE8293B497E}" presName="FiveNodes_5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4E8B5923-8E24-422E-BB0B-1A944FA93C5C}" type="presOf" srcId="{FBC9ABAF-0293-471E-A0B0-1CE89AE49A4A}" destId="{E9AD2FBE-1D51-47E5-A9F7-D1D73929975B}" srcOrd="0" destOrd="0" presId="urn:microsoft.com/office/officeart/2005/8/layout/vProcess5"/>
    <dgm:cxn modelId="{323A2E25-B93D-4645-9ED4-E1E9291577DF}" type="presOf" srcId="{FBC9ABAF-0293-471E-A0B0-1CE89AE49A4A}" destId="{3BB2EE0D-90AF-432C-B0FD-D247B79476CC}" srcOrd="1" destOrd="0" presId="urn:microsoft.com/office/officeart/2005/8/layout/vProcess5"/>
    <dgm:cxn modelId="{C360949F-B869-42FF-8CE8-2E5A0A73C875}" type="presOf" srcId="{F084166D-5954-41EC-927E-D9935B517627}" destId="{6E22CBAF-B273-43A0-B444-815ABBD711FC}" srcOrd="0" destOrd="0" presId="urn:microsoft.com/office/officeart/2005/8/layout/vProcess5"/>
    <dgm:cxn modelId="{75D548B9-CEFF-4BEC-96C6-412E8A35041C}" type="presOf" srcId="{F084166D-5954-41EC-927E-D9935B517627}" destId="{A6711578-9A35-40FD-BA27-BC7068C99619}" srcOrd="1" destOrd="0" presId="urn:microsoft.com/office/officeart/2005/8/layout/vProcess5"/>
    <dgm:cxn modelId="{36BC80E0-80A2-4184-BE6C-D09E23CDABF3}" srcId="{532BC50C-250E-4B9B-A0B8-7AE8293B497E}" destId="{19CE0F21-8519-45CD-B64E-909E4C379E56}" srcOrd="3" destOrd="0" parTransId="{F63F2241-C7C0-4AC4-B82D-E73BFE5A1EDF}" sibTransId="{D97F05C7-6BC6-4FFE-82D4-1AFB24FF2826}"/>
    <dgm:cxn modelId="{A2D39A77-324D-489F-A5AC-E12CD6F6833E}" type="presOf" srcId="{19CE0F21-8519-45CD-B64E-909E4C379E56}" destId="{3ACDF97E-2784-4718-B687-D54F207E07B0}" srcOrd="0" destOrd="0" presId="urn:microsoft.com/office/officeart/2005/8/layout/vProcess5"/>
    <dgm:cxn modelId="{812FAC3B-A5C6-4F8B-B447-3E3BE6A75F2D}" type="presOf" srcId="{532BC50C-250E-4B9B-A0B8-7AE8293B497E}" destId="{EA84E16A-4232-4313-8255-AA74BCD2DBAB}" srcOrd="0" destOrd="0" presId="urn:microsoft.com/office/officeart/2005/8/layout/vProcess5"/>
    <dgm:cxn modelId="{8E9C717B-5829-43DC-9965-897F56C10BF9}" type="presOf" srcId="{B4720C6D-7615-4F7E-BC74-5C3C6239B460}" destId="{84BE4467-DA80-4C2E-B14B-1493CE48B840}" srcOrd="0" destOrd="0" presId="urn:microsoft.com/office/officeart/2005/8/layout/vProcess5"/>
    <dgm:cxn modelId="{ECE521C5-2A19-4B19-842D-E871AD307E00}" type="presOf" srcId="{6959E49E-2DA6-4EBF-AD00-92E0000CFD9D}" destId="{05C6CAE7-A5FB-48EA-A5DC-92D6168BCCC8}" srcOrd="1" destOrd="0" presId="urn:microsoft.com/office/officeart/2005/8/layout/vProcess5"/>
    <dgm:cxn modelId="{0B5EE12E-63B9-46D0-BE1E-CBC3431D8911}" srcId="{532BC50C-250E-4B9B-A0B8-7AE8293B497E}" destId="{F084166D-5954-41EC-927E-D9935B517627}" srcOrd="1" destOrd="0" parTransId="{F7AC0103-55A4-4FE3-AFDC-ED084EB6B5F4}" sibTransId="{90EB52AF-05A9-4EE8-AF38-8B79E4DE448D}"/>
    <dgm:cxn modelId="{19E46E4D-3A78-479A-8DD9-8DCEE949004B}" type="presOf" srcId="{A838D618-DA32-4B86-A756-AA9E38E8732C}" destId="{C4D03353-AB62-4F6D-AA0B-F9AE3598E615}" srcOrd="0" destOrd="0" presId="urn:microsoft.com/office/officeart/2005/8/layout/vProcess5"/>
    <dgm:cxn modelId="{721F59C5-BC65-4F2E-B71E-998AFD642C88}" type="presOf" srcId="{90EB52AF-05A9-4EE8-AF38-8B79E4DE448D}" destId="{B878EEC3-2C2C-442D-B3A4-9467AB29CA77}" srcOrd="0" destOrd="0" presId="urn:microsoft.com/office/officeart/2005/8/layout/vProcess5"/>
    <dgm:cxn modelId="{2DFF32CB-7523-4303-80CA-AAB936F84EEE}" type="presOf" srcId="{6959E49E-2DA6-4EBF-AD00-92E0000CFD9D}" destId="{05918424-D92E-470F-8E41-DD561F1108DB}" srcOrd="0" destOrd="0" presId="urn:microsoft.com/office/officeart/2005/8/layout/vProcess5"/>
    <dgm:cxn modelId="{8FD3518F-A213-4552-93FA-8333F038010A}" type="presOf" srcId="{19CE0F21-8519-45CD-B64E-909E4C379E56}" destId="{7157A37D-DFAD-4F26-B8F3-5F1C3DA73FAE}" srcOrd="1" destOrd="0" presId="urn:microsoft.com/office/officeart/2005/8/layout/vProcess5"/>
    <dgm:cxn modelId="{7D846C1A-F6F4-4C8F-B6D7-F6B279350975}" srcId="{532BC50C-250E-4B9B-A0B8-7AE8293B497E}" destId="{FBC9ABAF-0293-471E-A0B0-1CE89AE49A4A}" srcOrd="0" destOrd="0" parTransId="{1BE7F3C3-F455-4233-9553-C31143C70A34}" sibTransId="{B4720C6D-7615-4F7E-BC74-5C3C6239B460}"/>
    <dgm:cxn modelId="{B0B86C50-38B0-4028-AAD1-C1CC55C203BA}" type="presOf" srcId="{8545D4E7-0E80-413B-883F-97BC6858E6B1}" destId="{9D0C592D-3BC6-4410-9248-C9D02BDBCF3E}" srcOrd="1" destOrd="0" presId="urn:microsoft.com/office/officeart/2005/8/layout/vProcess5"/>
    <dgm:cxn modelId="{1167011B-4F42-49D0-B19B-71EDE94C3FE5}" srcId="{532BC50C-250E-4B9B-A0B8-7AE8293B497E}" destId="{8545D4E7-0E80-413B-883F-97BC6858E6B1}" srcOrd="4" destOrd="0" parTransId="{E7FBE072-348F-48C3-AF85-22E844BA5A8D}" sibTransId="{6AB08E53-47FA-4041-B8D6-D5085703E384}"/>
    <dgm:cxn modelId="{A7F29D56-FBF9-4890-92E7-C1FBF8372283}" srcId="{532BC50C-250E-4B9B-A0B8-7AE8293B497E}" destId="{6959E49E-2DA6-4EBF-AD00-92E0000CFD9D}" srcOrd="2" destOrd="0" parTransId="{23324CCA-194E-4299-AE3D-0220F1538771}" sibTransId="{A838D618-DA32-4B86-A756-AA9E38E8732C}"/>
    <dgm:cxn modelId="{3C217139-7A76-4469-AAA2-2EBD8DE8FAD6}" type="presOf" srcId="{8545D4E7-0E80-413B-883F-97BC6858E6B1}" destId="{8760E152-833E-46EE-92CD-3523E66C4492}" srcOrd="0" destOrd="0" presId="urn:microsoft.com/office/officeart/2005/8/layout/vProcess5"/>
    <dgm:cxn modelId="{62AEA5A3-805D-4020-8D9E-A516E326730D}" type="presOf" srcId="{D97F05C7-6BC6-4FFE-82D4-1AFB24FF2826}" destId="{BEEA8FF2-92D8-4B70-BC31-033C00B27B5E}" srcOrd="0" destOrd="0" presId="urn:microsoft.com/office/officeart/2005/8/layout/vProcess5"/>
    <dgm:cxn modelId="{29EF843C-B31C-48A3-81CD-F4BD03E711C0}" type="presParOf" srcId="{EA84E16A-4232-4313-8255-AA74BCD2DBAB}" destId="{8EC9910B-C4B9-48E9-997C-3A5F39FE9F63}" srcOrd="0" destOrd="0" presId="urn:microsoft.com/office/officeart/2005/8/layout/vProcess5"/>
    <dgm:cxn modelId="{CB4CD295-ACE5-4281-A133-D385BA38BEBF}" type="presParOf" srcId="{EA84E16A-4232-4313-8255-AA74BCD2DBAB}" destId="{E9AD2FBE-1D51-47E5-A9F7-D1D73929975B}" srcOrd="1" destOrd="0" presId="urn:microsoft.com/office/officeart/2005/8/layout/vProcess5"/>
    <dgm:cxn modelId="{2E52AAFA-AEB6-4426-98BF-0BD9742634E0}" type="presParOf" srcId="{EA84E16A-4232-4313-8255-AA74BCD2DBAB}" destId="{6E22CBAF-B273-43A0-B444-815ABBD711FC}" srcOrd="2" destOrd="0" presId="urn:microsoft.com/office/officeart/2005/8/layout/vProcess5"/>
    <dgm:cxn modelId="{7CDFE2CA-6270-4CDD-830B-0BF1F12A1DE0}" type="presParOf" srcId="{EA84E16A-4232-4313-8255-AA74BCD2DBAB}" destId="{05918424-D92E-470F-8E41-DD561F1108DB}" srcOrd="3" destOrd="0" presId="urn:microsoft.com/office/officeart/2005/8/layout/vProcess5"/>
    <dgm:cxn modelId="{9954D12F-430E-4EBF-9FA2-B2C319A7B523}" type="presParOf" srcId="{EA84E16A-4232-4313-8255-AA74BCD2DBAB}" destId="{3ACDF97E-2784-4718-B687-D54F207E07B0}" srcOrd="4" destOrd="0" presId="urn:microsoft.com/office/officeart/2005/8/layout/vProcess5"/>
    <dgm:cxn modelId="{872C3694-E577-4CA1-8B9E-61F397B9E919}" type="presParOf" srcId="{EA84E16A-4232-4313-8255-AA74BCD2DBAB}" destId="{8760E152-833E-46EE-92CD-3523E66C4492}" srcOrd="5" destOrd="0" presId="urn:microsoft.com/office/officeart/2005/8/layout/vProcess5"/>
    <dgm:cxn modelId="{BF67EE5F-3CB1-4FEB-90AE-C5BC3A4EB8A7}" type="presParOf" srcId="{EA84E16A-4232-4313-8255-AA74BCD2DBAB}" destId="{84BE4467-DA80-4C2E-B14B-1493CE48B840}" srcOrd="6" destOrd="0" presId="urn:microsoft.com/office/officeart/2005/8/layout/vProcess5"/>
    <dgm:cxn modelId="{A728F2CF-0487-4E2C-8CF8-DE98A116AF59}" type="presParOf" srcId="{EA84E16A-4232-4313-8255-AA74BCD2DBAB}" destId="{B878EEC3-2C2C-442D-B3A4-9467AB29CA77}" srcOrd="7" destOrd="0" presId="urn:microsoft.com/office/officeart/2005/8/layout/vProcess5"/>
    <dgm:cxn modelId="{BD19A5D4-0825-4FF4-949D-5F9FCF20FCE3}" type="presParOf" srcId="{EA84E16A-4232-4313-8255-AA74BCD2DBAB}" destId="{C4D03353-AB62-4F6D-AA0B-F9AE3598E615}" srcOrd="8" destOrd="0" presId="urn:microsoft.com/office/officeart/2005/8/layout/vProcess5"/>
    <dgm:cxn modelId="{D603879B-14B6-441C-9815-DC3A16223DD7}" type="presParOf" srcId="{EA84E16A-4232-4313-8255-AA74BCD2DBAB}" destId="{BEEA8FF2-92D8-4B70-BC31-033C00B27B5E}" srcOrd="9" destOrd="0" presId="urn:microsoft.com/office/officeart/2005/8/layout/vProcess5"/>
    <dgm:cxn modelId="{E3AD0648-5663-45CB-B0DF-96797E7205A6}" type="presParOf" srcId="{EA84E16A-4232-4313-8255-AA74BCD2DBAB}" destId="{3BB2EE0D-90AF-432C-B0FD-D247B79476CC}" srcOrd="10" destOrd="0" presId="urn:microsoft.com/office/officeart/2005/8/layout/vProcess5"/>
    <dgm:cxn modelId="{28DEFBF7-171E-4A2E-8C27-AD5A2AAF49F4}" type="presParOf" srcId="{EA84E16A-4232-4313-8255-AA74BCD2DBAB}" destId="{A6711578-9A35-40FD-BA27-BC7068C99619}" srcOrd="11" destOrd="0" presId="urn:microsoft.com/office/officeart/2005/8/layout/vProcess5"/>
    <dgm:cxn modelId="{D8B88B02-96C9-4AE2-874C-F4DE2DF82D97}" type="presParOf" srcId="{EA84E16A-4232-4313-8255-AA74BCD2DBAB}" destId="{05C6CAE7-A5FB-48EA-A5DC-92D6168BCCC8}" srcOrd="12" destOrd="0" presId="urn:microsoft.com/office/officeart/2005/8/layout/vProcess5"/>
    <dgm:cxn modelId="{F7C30D93-E506-49F7-B9C8-909A8E70BFFD}" type="presParOf" srcId="{EA84E16A-4232-4313-8255-AA74BCD2DBAB}" destId="{7157A37D-DFAD-4F26-B8F3-5F1C3DA73FAE}" srcOrd="13" destOrd="0" presId="urn:microsoft.com/office/officeart/2005/8/layout/vProcess5"/>
    <dgm:cxn modelId="{5988E891-C5AF-4546-B6CD-5D4FB8F17A0E}" type="presParOf" srcId="{EA84E16A-4232-4313-8255-AA74BCD2DBAB}" destId="{9D0C592D-3BC6-4410-9248-C9D02BDBCF3E}" srcOrd="14" destOrd="0" presId="urn:microsoft.com/office/officeart/2005/8/layout/vProcess5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6D9568-A2EB-4E76-A9E9-320724183C24}" type="datetimeFigureOut">
              <a:rPr lang="ru-RU" smtClean="0"/>
              <a:t>14.12.2014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8C8074-20D1-46BB-9675-CE9833EA5DC2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2CC368-CBE0-49AA-955E-29D41032707C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486470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cover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cover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cover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cover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cover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cover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cover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cover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cover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cover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cover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14.12.2014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cover dir="r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42910" y="642918"/>
            <a:ext cx="7772400" cy="1470025"/>
          </a:xfrm>
        </p:spPr>
        <p:txBody>
          <a:bodyPr>
            <a:noAutofit/>
          </a:bodyPr>
          <a:lstStyle/>
          <a:p>
            <a:r>
              <a:rPr lang="uk-UA" sz="4800" b="1" dirty="0" smtClean="0"/>
              <a:t>Тема уроку: </a:t>
            </a:r>
            <a:br>
              <a:rPr lang="uk-UA" sz="4800" b="1" dirty="0" smtClean="0"/>
            </a:br>
            <a:r>
              <a:rPr lang="uk-UA" sz="4800" b="1" dirty="0" smtClean="0"/>
              <a:t>Директорія УНР</a:t>
            </a:r>
            <a:endParaRPr lang="ru-RU" sz="48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C:\Users\22\Desktop\Директорія\скачанные файлы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2500306"/>
            <a:ext cx="5694885" cy="3824302"/>
          </a:xfrm>
          <a:prstGeom prst="rect">
            <a:avLst/>
          </a:prstGeom>
          <a:noFill/>
        </p:spPr>
      </p:pic>
      <p:pic>
        <p:nvPicPr>
          <p:cNvPr id="2052" name="Picture 4" descr="https://encrypted-tbn1.gstatic.com/images?q=tbn:ANd9GcSKBY0XsPpMgi7-nWYN35gCwlh0zz-b5gVZgU51HcgJA3DWTrF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72198" y="2928934"/>
            <a:ext cx="3071802" cy="3071804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cover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276600" y="2895600"/>
            <a:ext cx="2209800" cy="8382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2400" b="1" dirty="0" smtClean="0"/>
              <a:t>Директорія</a:t>
            </a:r>
            <a:endParaRPr lang="en-US" sz="2400" b="1" dirty="0"/>
          </a:p>
        </p:txBody>
      </p:sp>
      <p:sp>
        <p:nvSpPr>
          <p:cNvPr id="5" name="Rectangle 4"/>
          <p:cNvSpPr/>
          <p:nvPr/>
        </p:nvSpPr>
        <p:spPr>
          <a:xfrm>
            <a:off x="457200" y="2895600"/>
            <a:ext cx="2209800" cy="8382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2400" b="1" dirty="0" smtClean="0"/>
              <a:t>Антанта</a:t>
            </a:r>
            <a:endParaRPr lang="en-US" sz="2400" b="1" dirty="0"/>
          </a:p>
        </p:txBody>
      </p:sp>
      <p:sp>
        <p:nvSpPr>
          <p:cNvPr id="6" name="Rectangle 5"/>
          <p:cNvSpPr/>
          <p:nvPr/>
        </p:nvSpPr>
        <p:spPr>
          <a:xfrm>
            <a:off x="6096000" y="2895600"/>
            <a:ext cx="2209800" cy="8382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2400" b="1" dirty="0" smtClean="0"/>
              <a:t>Радянська Росія</a:t>
            </a:r>
            <a:endParaRPr lang="en-US" sz="2400" b="1" dirty="0"/>
          </a:p>
        </p:txBody>
      </p:sp>
      <p:sp>
        <p:nvSpPr>
          <p:cNvPr id="8" name="Rectangle 7"/>
          <p:cNvSpPr/>
          <p:nvPr/>
        </p:nvSpPr>
        <p:spPr>
          <a:xfrm>
            <a:off x="6096000" y="2362200"/>
            <a:ext cx="2209800" cy="381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b="1" dirty="0" smtClean="0"/>
              <a:t>В. Винниченко</a:t>
            </a:r>
            <a:endParaRPr lang="en-US" b="1" dirty="0"/>
          </a:p>
        </p:txBody>
      </p:sp>
      <p:sp>
        <p:nvSpPr>
          <p:cNvPr id="9" name="Rectangle 8"/>
          <p:cNvSpPr/>
          <p:nvPr/>
        </p:nvSpPr>
        <p:spPr>
          <a:xfrm>
            <a:off x="457200" y="2362200"/>
            <a:ext cx="2209800" cy="381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b="1" dirty="0" smtClean="0"/>
              <a:t>С. Петлюра</a:t>
            </a:r>
            <a:endParaRPr lang="en-US" b="1" dirty="0"/>
          </a:p>
        </p:txBody>
      </p:sp>
      <p:sp>
        <p:nvSpPr>
          <p:cNvPr id="10" name="Left Arrow 9"/>
          <p:cNvSpPr/>
          <p:nvPr/>
        </p:nvSpPr>
        <p:spPr>
          <a:xfrm>
            <a:off x="2819400" y="3108278"/>
            <a:ext cx="457200" cy="419100"/>
          </a:xfrm>
          <a:prstGeom prst="leftArrow">
            <a:avLst/>
          </a:prstGeom>
        </p:spPr>
        <p:style>
          <a:lnRef idx="2">
            <a:schemeClr val="dk1"/>
          </a:lnRef>
          <a:fillRef idx="1001">
            <a:schemeClr val="dk2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Left Arrow 9"/>
          <p:cNvSpPr/>
          <p:nvPr/>
        </p:nvSpPr>
        <p:spPr>
          <a:xfrm rot="10800000">
            <a:off x="5510084" y="3082096"/>
            <a:ext cx="457200" cy="419100"/>
          </a:xfrm>
          <a:prstGeom prst="leftArrow">
            <a:avLst>
              <a:gd name="adj1" fmla="val 50000"/>
              <a:gd name="adj2" fmla="val 39418"/>
            </a:avLst>
          </a:prstGeom>
        </p:spPr>
        <p:style>
          <a:lnRef idx="2">
            <a:schemeClr val="dk1"/>
          </a:lnRef>
          <a:fillRef idx="1001">
            <a:schemeClr val="dk2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1071538" y="785794"/>
            <a:ext cx="6687600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uk-UA" sz="2800" dirty="0" smtClean="0">
                <a:solidFill>
                  <a:srgbClr val="0070C0"/>
                </a:solidFill>
              </a:rPr>
              <a:t>Відсутність єдності серед членів </a:t>
            </a:r>
            <a:r>
              <a:rPr lang="uk-UA" sz="2800" dirty="0" err="1" smtClean="0">
                <a:solidFill>
                  <a:srgbClr val="0070C0"/>
                </a:solidFill>
              </a:rPr>
              <a:t>Директрії</a:t>
            </a:r>
            <a:r>
              <a:rPr lang="uk-UA" sz="2800" dirty="0" smtClean="0">
                <a:solidFill>
                  <a:srgbClr val="0070C0"/>
                </a:solidFill>
              </a:rPr>
              <a:t> </a:t>
            </a:r>
          </a:p>
          <a:p>
            <a:pPr algn="ctr"/>
            <a:r>
              <a:rPr lang="uk-UA" sz="2800" dirty="0" smtClean="0">
                <a:solidFill>
                  <a:srgbClr val="0070C0"/>
                </a:solidFill>
              </a:rPr>
              <a:t>щодо зовнішньої політики…</a:t>
            </a:r>
            <a:endParaRPr lang="ru-RU" sz="28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61640049"/>
      </p:ext>
    </p:extLst>
  </p:cSld>
  <p:clrMapOvr>
    <a:masterClrMapping/>
  </p:clrMapOvr>
  <p:transition spd="med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8" grpId="0" animBg="1"/>
      <p:bldP spid="9" grpId="0" animBg="1"/>
      <p:bldP spid="10" grpId="0" animBg="1"/>
      <p:bldP spid="11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err="1" smtClean="0"/>
              <a:t>Після</a:t>
            </a:r>
            <a:r>
              <a:rPr lang="ru-RU" dirty="0" smtClean="0"/>
              <a:t> </a:t>
            </a:r>
            <a:r>
              <a:rPr lang="ru-RU" dirty="0" err="1" smtClean="0"/>
              <a:t>розгрому</a:t>
            </a:r>
            <a:r>
              <a:rPr lang="ru-RU" dirty="0" smtClean="0"/>
              <a:t> </a:t>
            </a:r>
            <a:r>
              <a:rPr lang="ru-RU" dirty="0" err="1" smtClean="0"/>
              <a:t>під</a:t>
            </a:r>
            <a:r>
              <a:rPr lang="ru-RU" dirty="0" smtClean="0"/>
              <a:t> </a:t>
            </a:r>
            <a:r>
              <a:rPr lang="ru-RU" dirty="0" err="1" smtClean="0"/>
              <a:t>Мотовилівкою</a:t>
            </a:r>
            <a:r>
              <a:rPr lang="ru-RU" dirty="0" smtClean="0"/>
              <a:t> (18 листопада 1918 року) </a:t>
            </a:r>
            <a:r>
              <a:rPr lang="ru-RU" dirty="0" err="1" smtClean="0"/>
              <a:t>найбільш</a:t>
            </a:r>
            <a:r>
              <a:rPr lang="ru-RU" dirty="0" smtClean="0"/>
              <a:t> </a:t>
            </a:r>
            <a:r>
              <a:rPr lang="ru-RU" dirty="0" err="1" smtClean="0"/>
              <a:t>боєздатних</a:t>
            </a:r>
            <a:r>
              <a:rPr lang="ru-RU" dirty="0" smtClean="0"/>
              <a:t> сил </a:t>
            </a:r>
            <a:r>
              <a:rPr lang="ru-RU" dirty="0" err="1" smtClean="0"/>
              <a:t>гетьмана</a:t>
            </a:r>
            <a:r>
              <a:rPr lang="ru-RU" dirty="0" smtClean="0"/>
              <a:t> </a:t>
            </a:r>
            <a:r>
              <a:rPr lang="ru-RU" dirty="0" err="1" smtClean="0"/>
              <a:t>армія</a:t>
            </a:r>
            <a:r>
              <a:rPr lang="ru-RU" dirty="0" smtClean="0"/>
              <a:t> УНР </a:t>
            </a:r>
            <a:r>
              <a:rPr lang="ru-RU" dirty="0" err="1" smtClean="0"/>
              <a:t>контролювала</a:t>
            </a:r>
            <a:r>
              <a:rPr lang="ru-RU" dirty="0" smtClean="0"/>
              <a:t> </a:t>
            </a:r>
            <a:r>
              <a:rPr lang="ru-RU" dirty="0" err="1" smtClean="0"/>
              <a:t>майже</a:t>
            </a:r>
            <a:r>
              <a:rPr lang="ru-RU" dirty="0" smtClean="0"/>
              <a:t> всю </a:t>
            </a:r>
            <a:r>
              <a:rPr lang="ru-RU" dirty="0" err="1" smtClean="0"/>
              <a:t>територію</a:t>
            </a:r>
            <a:r>
              <a:rPr lang="ru-RU" dirty="0" smtClean="0"/>
              <a:t> </a:t>
            </a:r>
            <a:r>
              <a:rPr lang="ru-RU" dirty="0" err="1" smtClean="0"/>
              <a:t>України</a:t>
            </a:r>
            <a:r>
              <a:rPr lang="ru-RU" dirty="0" smtClean="0"/>
              <a:t>. </a:t>
            </a:r>
            <a:r>
              <a:rPr lang="ru-RU" dirty="0" err="1" smtClean="0"/>
              <a:t>Проте</a:t>
            </a:r>
            <a:r>
              <a:rPr lang="ru-RU" dirty="0" smtClean="0"/>
              <a:t> </a:t>
            </a:r>
            <a:r>
              <a:rPr lang="ru-RU" dirty="0" err="1" smtClean="0"/>
              <a:t>вже</a:t>
            </a:r>
            <a:r>
              <a:rPr lang="ru-RU" dirty="0" smtClean="0"/>
              <a:t> через </a:t>
            </a:r>
            <a:r>
              <a:rPr lang="ru-RU" dirty="0" err="1" smtClean="0"/>
              <a:t>півтора</a:t>
            </a:r>
            <a:r>
              <a:rPr lang="ru-RU" dirty="0" smtClean="0"/>
              <a:t> </a:t>
            </a:r>
            <a:r>
              <a:rPr lang="ru-RU" dirty="0" err="1" smtClean="0"/>
              <a:t>місяця</a:t>
            </a:r>
            <a:r>
              <a:rPr lang="ru-RU" dirty="0" smtClean="0"/>
              <a:t> вона </a:t>
            </a:r>
            <a:r>
              <a:rPr lang="ru-RU" dirty="0" err="1" smtClean="0"/>
              <a:t>змушена</a:t>
            </a:r>
            <a:r>
              <a:rPr lang="ru-RU" dirty="0" smtClean="0"/>
              <a:t> </a:t>
            </a:r>
            <a:r>
              <a:rPr lang="ru-RU" dirty="0" err="1" smtClean="0"/>
              <a:t>була</a:t>
            </a:r>
            <a:r>
              <a:rPr lang="ru-RU" dirty="0" smtClean="0"/>
              <a:t> </a:t>
            </a:r>
            <a:r>
              <a:rPr lang="ru-RU" dirty="0" err="1" smtClean="0"/>
              <a:t>під</a:t>
            </a:r>
            <a:r>
              <a:rPr lang="ru-RU" dirty="0" smtClean="0"/>
              <a:t> ударами </a:t>
            </a:r>
            <a:r>
              <a:rPr lang="ru-RU" dirty="0" err="1" smtClean="0"/>
              <a:t>збройних</a:t>
            </a:r>
            <a:r>
              <a:rPr lang="ru-RU" dirty="0" smtClean="0"/>
              <a:t> </a:t>
            </a:r>
            <a:r>
              <a:rPr lang="ru-RU" dirty="0" err="1" smtClean="0"/>
              <a:t>формувань</a:t>
            </a:r>
            <a:r>
              <a:rPr lang="ru-RU" dirty="0" smtClean="0"/>
              <a:t> </a:t>
            </a:r>
            <a:r>
              <a:rPr lang="ru-RU" dirty="0" err="1" smtClean="0"/>
              <a:t>радянської</a:t>
            </a:r>
            <a:r>
              <a:rPr lang="ru-RU" dirty="0" smtClean="0"/>
              <a:t> </a:t>
            </a:r>
            <a:r>
              <a:rPr lang="ru-RU" dirty="0" err="1" smtClean="0"/>
              <a:t>Росії</a:t>
            </a:r>
            <a:r>
              <a:rPr lang="ru-RU" dirty="0" smtClean="0"/>
              <a:t> </a:t>
            </a:r>
            <a:r>
              <a:rPr lang="ru-RU" dirty="0" err="1" smtClean="0"/>
              <a:t>залишити</a:t>
            </a:r>
            <a:r>
              <a:rPr lang="ru-RU" dirty="0" smtClean="0"/>
              <a:t> </a:t>
            </a:r>
            <a:r>
              <a:rPr lang="ru-RU" dirty="0" err="1" smtClean="0"/>
              <a:t>українську</a:t>
            </a:r>
            <a:r>
              <a:rPr lang="ru-RU" dirty="0" smtClean="0"/>
              <a:t> </a:t>
            </a:r>
            <a:r>
              <a:rPr lang="ru-RU" dirty="0" err="1" smtClean="0"/>
              <a:t>столицю</a:t>
            </a:r>
            <a:r>
              <a:rPr lang="ru-RU" dirty="0" smtClean="0"/>
              <a:t>.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цього</a:t>
            </a:r>
            <a:r>
              <a:rPr lang="ru-RU" dirty="0" smtClean="0"/>
              <a:t> моменту для </a:t>
            </a:r>
            <a:r>
              <a:rPr lang="ru-RU" dirty="0" err="1" smtClean="0"/>
              <a:t>Директорії</a:t>
            </a:r>
            <a:r>
              <a:rPr lang="ru-RU" dirty="0" smtClean="0"/>
              <a:t> </a:t>
            </a:r>
            <a:r>
              <a:rPr lang="ru-RU" dirty="0" err="1" smtClean="0"/>
              <a:t>розпочинався</a:t>
            </a:r>
            <a:r>
              <a:rPr lang="ru-RU" dirty="0" smtClean="0"/>
              <a:t> </a:t>
            </a:r>
            <a:r>
              <a:rPr lang="ru-RU" dirty="0" err="1" smtClean="0"/>
              <a:t>період</a:t>
            </a:r>
            <a:r>
              <a:rPr lang="ru-RU" dirty="0" smtClean="0"/>
              <a:t> </a:t>
            </a:r>
            <a:r>
              <a:rPr lang="ru-RU" dirty="0" err="1" smtClean="0"/>
              <a:t>політичної</a:t>
            </a:r>
            <a:r>
              <a:rPr lang="ru-RU" dirty="0" smtClean="0"/>
              <a:t> </a:t>
            </a:r>
            <a:r>
              <a:rPr lang="ru-RU" dirty="0" err="1" smtClean="0"/>
              <a:t>нестабільності</a:t>
            </a:r>
            <a:r>
              <a:rPr lang="ru-RU" dirty="0" smtClean="0"/>
              <a:t>, </a:t>
            </a:r>
            <a:r>
              <a:rPr lang="ru-RU" dirty="0" err="1" smtClean="0"/>
              <a:t>жорстокої</a:t>
            </a:r>
            <a:r>
              <a:rPr lang="ru-RU" dirty="0" smtClean="0"/>
              <a:t> </a:t>
            </a:r>
            <a:r>
              <a:rPr lang="ru-RU" dirty="0" err="1" smtClean="0"/>
              <a:t>боротьби</a:t>
            </a:r>
            <a:r>
              <a:rPr lang="ru-RU" dirty="0" smtClean="0"/>
              <a:t> за </a:t>
            </a:r>
            <a:r>
              <a:rPr lang="ru-RU" dirty="0" err="1" smtClean="0"/>
              <a:t>владу</a:t>
            </a:r>
            <a:r>
              <a:rPr lang="ru-RU" dirty="0" smtClean="0"/>
              <a:t>, </a:t>
            </a:r>
            <a:r>
              <a:rPr lang="ru-RU" dirty="0" err="1" smtClean="0"/>
              <a:t>безуспішних</a:t>
            </a:r>
            <a:r>
              <a:rPr lang="ru-RU" dirty="0" smtClean="0"/>
              <a:t> </a:t>
            </a:r>
            <a:r>
              <a:rPr lang="ru-RU" dirty="0" err="1" smtClean="0"/>
              <a:t>пошуків</a:t>
            </a:r>
            <a:r>
              <a:rPr lang="ru-RU" dirty="0" smtClean="0"/>
              <a:t> </a:t>
            </a:r>
            <a:r>
              <a:rPr lang="ru-RU" dirty="0" err="1" smtClean="0"/>
              <a:t>надійної</a:t>
            </a:r>
            <a:r>
              <a:rPr lang="ru-RU" dirty="0" smtClean="0"/>
              <a:t> </a:t>
            </a:r>
            <a:r>
              <a:rPr lang="ru-RU" dirty="0" err="1" smtClean="0"/>
              <a:t>зовнішньої</a:t>
            </a:r>
            <a:r>
              <a:rPr lang="ru-RU" dirty="0" smtClean="0"/>
              <a:t> та </a:t>
            </a:r>
            <a:r>
              <a:rPr lang="ru-RU" dirty="0" err="1" smtClean="0"/>
              <a:t>внутрішньої</a:t>
            </a:r>
            <a:r>
              <a:rPr lang="ru-RU" dirty="0" smtClean="0"/>
              <a:t> </a:t>
            </a:r>
            <a:r>
              <a:rPr lang="ru-RU" dirty="0" err="1" smtClean="0"/>
              <a:t>підтримки</a:t>
            </a:r>
            <a:r>
              <a:rPr lang="ru-RU" dirty="0" smtClean="0"/>
              <a:t> </a:t>
            </a:r>
            <a:endParaRPr lang="ru-RU" dirty="0"/>
          </a:p>
        </p:txBody>
      </p:sp>
    </p:spTree>
  </p:cSld>
  <p:clrMapOvr>
    <a:masterClrMapping/>
  </p:clrMapOvr>
  <p:transition spd="med">
    <p:cover dir="r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766816" y="409545"/>
            <a:ext cx="5262349" cy="40011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000" b="1" dirty="0" smtClean="0"/>
              <a:t>Наближення </a:t>
            </a:r>
            <a:r>
              <a:rPr lang="ru-RU" sz="2000" b="1" dirty="0"/>
              <a:t>25-тисячної Червоної армії </a:t>
            </a:r>
            <a:endParaRPr lang="en-US" sz="2000" b="1" dirty="0"/>
          </a:p>
        </p:txBody>
      </p:sp>
      <p:sp>
        <p:nvSpPr>
          <p:cNvPr id="5" name="Rectangle 4"/>
          <p:cNvSpPr/>
          <p:nvPr/>
        </p:nvSpPr>
        <p:spPr>
          <a:xfrm>
            <a:off x="1766816" y="1524000"/>
            <a:ext cx="5262349" cy="70788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000" b="1" u="sng" dirty="0" smtClean="0"/>
              <a:t>2 лютого</a:t>
            </a:r>
            <a:r>
              <a:rPr lang="ru-RU" sz="2000" b="1" dirty="0" smtClean="0"/>
              <a:t>, Директорія тікає з </a:t>
            </a:r>
            <a:r>
              <a:rPr lang="ru-RU" sz="2000" b="1" dirty="0"/>
              <a:t>Києва й </a:t>
            </a:r>
            <a:r>
              <a:rPr lang="ru-RU" sz="2000" b="1" dirty="0" smtClean="0"/>
              <a:t>переїжджає </a:t>
            </a:r>
            <a:r>
              <a:rPr lang="ru-RU" sz="2000" b="1" dirty="0"/>
              <a:t>до Вінниці</a:t>
            </a:r>
            <a:endParaRPr lang="en-US" sz="2000" b="1" dirty="0"/>
          </a:p>
        </p:txBody>
      </p:sp>
      <p:sp>
        <p:nvSpPr>
          <p:cNvPr id="6" name="Rectangle 5"/>
          <p:cNvSpPr/>
          <p:nvPr/>
        </p:nvSpPr>
        <p:spPr>
          <a:xfrm>
            <a:off x="1761129" y="2971800"/>
            <a:ext cx="5268036" cy="70788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000" b="1" u="sng" dirty="0"/>
              <a:t>11 лютого 1919 </a:t>
            </a:r>
            <a:r>
              <a:rPr lang="ru-RU" sz="2000" b="1" u="sng" dirty="0" smtClean="0"/>
              <a:t>року</a:t>
            </a:r>
            <a:r>
              <a:rPr lang="ru-RU" sz="2000" b="1" dirty="0" smtClean="0"/>
              <a:t>, </a:t>
            </a:r>
            <a:r>
              <a:rPr lang="ru-RU" sz="2000" b="1" dirty="0"/>
              <a:t>Винниченко </a:t>
            </a:r>
            <a:r>
              <a:rPr lang="ru-RU" sz="2000" b="1" dirty="0" smtClean="0"/>
              <a:t>залишає </a:t>
            </a:r>
            <a:r>
              <a:rPr lang="ru-RU" sz="2000" b="1" dirty="0"/>
              <a:t>посаду голови Директорії</a:t>
            </a:r>
            <a:endParaRPr lang="en-US" sz="2000" b="1" dirty="0"/>
          </a:p>
        </p:txBody>
      </p:sp>
      <p:sp>
        <p:nvSpPr>
          <p:cNvPr id="7" name="Rectangle 6"/>
          <p:cNvSpPr/>
          <p:nvPr/>
        </p:nvSpPr>
        <p:spPr>
          <a:xfrm>
            <a:off x="1761129" y="4415387"/>
            <a:ext cx="5262349" cy="40011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000" b="1" dirty="0" smtClean="0"/>
              <a:t>На його місце приходить Петлюра</a:t>
            </a:r>
            <a:endParaRPr lang="en-US" sz="2000" b="1" dirty="0"/>
          </a:p>
        </p:txBody>
      </p:sp>
      <p:sp>
        <p:nvSpPr>
          <p:cNvPr id="8" name="Rectangle 7"/>
          <p:cNvSpPr/>
          <p:nvPr/>
        </p:nvSpPr>
        <p:spPr>
          <a:xfrm>
            <a:off x="1761128" y="5660886"/>
            <a:ext cx="5262349" cy="70788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000" b="1" dirty="0" smtClean="0"/>
              <a:t>Найбільш </a:t>
            </a:r>
            <a:r>
              <a:rPr lang="ru-RU" sz="2000" b="1" dirty="0"/>
              <a:t>авторитетні українські політики </a:t>
            </a:r>
            <a:r>
              <a:rPr lang="ru-RU" sz="2000" b="1" dirty="0" smtClean="0"/>
              <a:t>виїжджають </a:t>
            </a:r>
            <a:r>
              <a:rPr lang="ru-RU" sz="2000" b="1" dirty="0"/>
              <a:t>за кордон</a:t>
            </a:r>
            <a:endParaRPr lang="en-US" sz="2000" b="1" dirty="0"/>
          </a:p>
        </p:txBody>
      </p:sp>
      <p:sp>
        <p:nvSpPr>
          <p:cNvPr id="9" name="Curved Right Arrow 8"/>
          <p:cNvSpPr/>
          <p:nvPr/>
        </p:nvSpPr>
        <p:spPr>
          <a:xfrm>
            <a:off x="812608" y="600389"/>
            <a:ext cx="710821" cy="1447800"/>
          </a:xfrm>
          <a:prstGeom prst="curvedRightArrow">
            <a:avLst/>
          </a:prstGeom>
        </p:spPr>
        <p:style>
          <a:lnRef idx="2">
            <a:schemeClr val="dk1"/>
          </a:lnRef>
          <a:fillRef idx="1001">
            <a:schemeClr val="dk2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0" name="Curved Right Arrow 9"/>
          <p:cNvSpPr/>
          <p:nvPr/>
        </p:nvSpPr>
        <p:spPr>
          <a:xfrm>
            <a:off x="812609" y="2231886"/>
            <a:ext cx="710821" cy="1277554"/>
          </a:xfrm>
          <a:prstGeom prst="curvedRightArrow">
            <a:avLst/>
          </a:prstGeom>
        </p:spPr>
        <p:style>
          <a:lnRef idx="2">
            <a:schemeClr val="dk1"/>
          </a:lnRef>
          <a:fillRef idx="1001">
            <a:schemeClr val="dk2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" name="Curved Right Arrow 10"/>
          <p:cNvSpPr/>
          <p:nvPr/>
        </p:nvSpPr>
        <p:spPr>
          <a:xfrm>
            <a:off x="812610" y="3558723"/>
            <a:ext cx="710821" cy="1177050"/>
          </a:xfrm>
          <a:prstGeom prst="curvedRightArrow">
            <a:avLst/>
          </a:prstGeom>
        </p:spPr>
        <p:style>
          <a:lnRef idx="2">
            <a:schemeClr val="dk1"/>
          </a:lnRef>
          <a:fillRef idx="1001">
            <a:schemeClr val="dk2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2" name="Curved Right Arrow 11"/>
          <p:cNvSpPr/>
          <p:nvPr/>
        </p:nvSpPr>
        <p:spPr>
          <a:xfrm>
            <a:off x="812610" y="4891402"/>
            <a:ext cx="710821" cy="1447800"/>
          </a:xfrm>
          <a:prstGeom prst="curvedRightArrow">
            <a:avLst/>
          </a:prstGeom>
        </p:spPr>
        <p:style>
          <a:lnRef idx="2">
            <a:schemeClr val="dk1"/>
          </a:lnRef>
          <a:fillRef idx="1001">
            <a:schemeClr val="dk2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4100747"/>
      </p:ext>
    </p:extLst>
  </p:cSld>
  <p:clrMapOvr>
    <a:masterClrMapping/>
  </p:clrMapOvr>
  <p:transition spd="med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uk-UA" dirty="0" smtClean="0"/>
              <a:t>Причини поразки Директорії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uk-UA" dirty="0" smtClean="0"/>
              <a:t>Суперечлива внутрішня політика, не вирішене аграрне питання.</a:t>
            </a:r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uk-UA" dirty="0" smtClean="0"/>
              <a:t>Позбавлення політичних прав значної частини українських громадян.</a:t>
            </a:r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uk-UA" dirty="0" smtClean="0"/>
              <a:t>Розквіт отаманства, наростання анархії в суспільстві.</a:t>
            </a:r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uk-UA" dirty="0" smtClean="0"/>
              <a:t>Особисте протистояння В.Винниченка та </a:t>
            </a:r>
            <a:r>
              <a:rPr lang="uk-UA" dirty="0"/>
              <a:t>С</a:t>
            </a:r>
            <a:r>
              <a:rPr lang="uk-UA" dirty="0" smtClean="0"/>
              <a:t>.Петлюри.</a:t>
            </a:r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uk-UA" dirty="0" smtClean="0"/>
              <a:t>Неспроможність стати на перешкоді єврейських погромів.</a:t>
            </a:r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uk-UA" dirty="0" smtClean="0"/>
              <a:t>Незадовільна підготовка та організації армії.</a:t>
            </a:r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uk-UA" dirty="0" smtClean="0"/>
              <a:t>Закриття національних установ, створених за часів гетьманату.</a:t>
            </a:r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uk-UA" dirty="0" smtClean="0"/>
              <a:t>Складна зовнішньополітична ситуація ( на території України йшла боротьба військ Радянської Росії, з білогвардійцями, Антантою, поляками)</a:t>
            </a:r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endParaRPr lang="ru-RU" dirty="0"/>
          </a:p>
        </p:txBody>
      </p:sp>
    </p:spTree>
  </p:cSld>
  <p:clrMapOvr>
    <a:masterClrMapping/>
  </p:clrMapOvr>
  <p:transition spd="med">
    <p:cover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uk-UA" dirty="0" smtClean="0"/>
              <a:t>Проблемне завдання</a:t>
            </a:r>
            <a:endParaRPr lang="ru-RU" dirty="0"/>
          </a:p>
        </p:txBody>
      </p:sp>
      <p:sp>
        <p:nvSpPr>
          <p:cNvPr id="17410" name="Объект 2"/>
          <p:cNvSpPr>
            <a:spLocks noGrp="1"/>
          </p:cNvSpPr>
          <p:nvPr>
            <p:ph idx="1"/>
          </p:nvPr>
        </p:nvSpPr>
        <p:spPr>
          <a:xfrm>
            <a:off x="428596" y="1285860"/>
            <a:ext cx="8229600" cy="4525963"/>
          </a:xfrm>
        </p:spPr>
        <p:txBody>
          <a:bodyPr>
            <a:noAutofit/>
          </a:bodyPr>
          <a:lstStyle/>
          <a:p>
            <a:pPr marL="0" indent="0">
              <a:buFont typeface="Wingdings 2" pitchFamily="18" charset="2"/>
              <a:buNone/>
            </a:pPr>
            <a:r>
              <a:rPr lang="uk-UA" sz="2000" dirty="0" smtClean="0">
                <a:solidFill>
                  <a:srgbClr val="FF0000"/>
                </a:solidFill>
              </a:rPr>
              <a:t>«Визвольній боротьбі робітників і трудящих України всіляко перешкоджала </a:t>
            </a:r>
            <a:r>
              <a:rPr lang="uk-UA" sz="2000" dirty="0" err="1" smtClean="0">
                <a:solidFill>
                  <a:srgbClr val="FF0000"/>
                </a:solidFill>
              </a:rPr>
              <a:t>буржуазно</a:t>
            </a:r>
            <a:r>
              <a:rPr lang="uk-UA" sz="2000" dirty="0" smtClean="0">
                <a:solidFill>
                  <a:srgbClr val="FF0000"/>
                </a:solidFill>
              </a:rPr>
              <a:t> – націоналістична Директорія. Слухняно виконуючи волю міжнародного імперіалізму, українські буржуазні націоналісти намагалися придушити революційних рух трудящих мас, зберегти експлуататорський лад в Україні»</a:t>
            </a:r>
          </a:p>
          <a:p>
            <a:pPr marL="0" indent="0" algn="r">
              <a:buFont typeface="Wingdings 2" pitchFamily="18" charset="2"/>
              <a:buNone/>
            </a:pPr>
            <a:r>
              <a:rPr lang="uk-UA" sz="2000" dirty="0" err="1" smtClean="0"/>
              <a:t>История</a:t>
            </a:r>
            <a:r>
              <a:rPr lang="uk-UA" sz="2000" dirty="0" smtClean="0"/>
              <a:t> </a:t>
            </a:r>
            <a:r>
              <a:rPr lang="uk-UA" sz="2000" dirty="0" err="1" smtClean="0"/>
              <a:t>Украинской</a:t>
            </a:r>
            <a:r>
              <a:rPr lang="uk-UA" sz="2000" dirty="0" smtClean="0"/>
              <a:t> ССР. – </a:t>
            </a:r>
            <a:r>
              <a:rPr lang="uk-UA" sz="2000" dirty="0" err="1" smtClean="0"/>
              <a:t>Киев</a:t>
            </a:r>
            <a:r>
              <a:rPr lang="uk-UA" sz="2000" dirty="0" smtClean="0"/>
              <a:t>., 1984. – т.6.-с.363</a:t>
            </a:r>
          </a:p>
          <a:p>
            <a:pPr marL="0" indent="0" algn="r">
              <a:buFont typeface="Wingdings 2" pitchFamily="18" charset="2"/>
              <a:buNone/>
            </a:pPr>
            <a:endParaRPr lang="uk-UA" sz="2000" dirty="0" smtClean="0"/>
          </a:p>
          <a:p>
            <a:pPr marL="0" indent="0" algn="just">
              <a:buFont typeface="Wingdings 2" pitchFamily="18" charset="2"/>
              <a:buNone/>
            </a:pPr>
            <a:r>
              <a:rPr lang="uk-UA" sz="2000" dirty="0" smtClean="0">
                <a:solidFill>
                  <a:srgbClr val="FF0000"/>
                </a:solidFill>
              </a:rPr>
              <a:t>«Після приходу до влади Директорії в Україні була відновлена республіканська форма державного устрою. Влада в губерніях і повітах мала належати трудовим радам робітників, селян та інтелігенції, без будь – якої участі експлуататорських елементів».</a:t>
            </a:r>
          </a:p>
          <a:p>
            <a:pPr marL="0" indent="0" algn="r">
              <a:buFont typeface="Wingdings 2" pitchFamily="18" charset="2"/>
              <a:buNone/>
            </a:pPr>
            <a:r>
              <a:rPr lang="uk-UA" sz="2000" dirty="0" smtClean="0"/>
              <a:t>Історія України. – Львів, 1998. – с.237 – 238</a:t>
            </a:r>
          </a:p>
          <a:p>
            <a:pPr marL="0" indent="0" algn="r">
              <a:buFont typeface="Wingdings 2" pitchFamily="18" charset="2"/>
              <a:buNone/>
            </a:pPr>
            <a:endParaRPr lang="uk-UA" sz="2000" dirty="0" smtClean="0"/>
          </a:p>
          <a:p>
            <a:pPr marL="0" indent="0" algn="just">
              <a:buFont typeface="Wingdings 2" pitchFamily="18" charset="2"/>
              <a:buNone/>
            </a:pPr>
            <a:r>
              <a:rPr lang="uk-UA" sz="2000" dirty="0" smtClean="0">
                <a:solidFill>
                  <a:srgbClr val="C00000"/>
                </a:solidFill>
              </a:rPr>
              <a:t>1. Чому історики дали діаметрально протилежні оцінки діяльності Директорії</a:t>
            </a:r>
            <a:r>
              <a:rPr lang="uk-UA" sz="2000" dirty="0" smtClean="0">
                <a:solidFill>
                  <a:srgbClr val="C00000"/>
                </a:solidFill>
              </a:rPr>
              <a:t>?</a:t>
            </a:r>
            <a:endParaRPr lang="uk-UA" sz="2000" dirty="0" smtClean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 spd="med">
    <p:cover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5791200" cy="1371600"/>
          </a:xfrm>
        </p:spPr>
        <p:txBody>
          <a:bodyPr>
            <a:normAutofit fontScale="90000"/>
          </a:bodyPr>
          <a:lstStyle/>
          <a:p>
            <a:r>
              <a:rPr lang="ru-RU" dirty="0"/>
              <a:t>Падіння гетьманату та відновлення УНР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322125505"/>
              </p:ext>
            </p:extLst>
          </p:nvPr>
        </p:nvGraphicFramePr>
        <p:xfrm>
          <a:off x="457200" y="1524000"/>
          <a:ext cx="7620000" cy="495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528358738"/>
      </p:ext>
    </p:extLst>
  </p:cSld>
  <p:clrMapOvr>
    <a:masterClrMapping/>
  </p:clrMapOvr>
  <p:transition spd="med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dirty="0" err="1"/>
              <a:t>Утворення</a:t>
            </a:r>
            <a:r>
              <a:rPr lang="ru-RU" dirty="0"/>
              <a:t> </a:t>
            </a:r>
            <a:r>
              <a:rPr lang="ru-RU" dirty="0" err="1"/>
              <a:t>Директорії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214282" y="1357299"/>
            <a:ext cx="3062318" cy="163990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b="1" dirty="0">
                <a:solidFill>
                  <a:srgbClr val="FFFF00"/>
                </a:solidFill>
              </a:rPr>
              <a:t>Травень 1918р. – утворення Українського національно - державного союзу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b="1" dirty="0">
                <a:solidFill>
                  <a:srgbClr val="FFFF00"/>
                </a:solidFill>
              </a:rPr>
              <a:t> ( А.</a:t>
            </a:r>
            <a:r>
              <a:rPr lang="uk-UA" b="1" dirty="0" err="1">
                <a:solidFill>
                  <a:srgbClr val="FFFF00"/>
                </a:solidFill>
              </a:rPr>
              <a:t>Нікольський</a:t>
            </a:r>
            <a:r>
              <a:rPr lang="uk-UA" b="1" dirty="0">
                <a:solidFill>
                  <a:srgbClr val="FFFF00"/>
                </a:solidFill>
              </a:rPr>
              <a:t> )</a:t>
            </a:r>
            <a:endParaRPr lang="ru-RU" b="1" dirty="0">
              <a:solidFill>
                <a:srgbClr val="FFFF00"/>
              </a:solidFill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3833813" y="4500570"/>
            <a:ext cx="4024335" cy="180815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400" b="1" u="sng" dirty="0">
                <a:solidFill>
                  <a:srgbClr val="FFFF00"/>
                </a:solidFill>
              </a:rPr>
              <a:t>14 листопада 1918р</a:t>
            </a:r>
            <a:r>
              <a:rPr lang="uk-UA" sz="2400" b="1" dirty="0">
                <a:solidFill>
                  <a:srgbClr val="FFFF00"/>
                </a:solidFill>
              </a:rPr>
              <a:t>. – утворення Директорії на чолі з В. Винниченком</a:t>
            </a:r>
            <a:endParaRPr lang="ru-RU" sz="2400" b="1" dirty="0">
              <a:solidFill>
                <a:srgbClr val="FFFF00"/>
              </a:solidFill>
            </a:endParaRPr>
          </a:p>
        </p:txBody>
      </p:sp>
      <p:sp>
        <p:nvSpPr>
          <p:cNvPr id="7" name="Стрелка вправо 6"/>
          <p:cNvSpPr/>
          <p:nvPr/>
        </p:nvSpPr>
        <p:spPr>
          <a:xfrm>
            <a:off x="3348038" y="2205038"/>
            <a:ext cx="1295400" cy="144462"/>
          </a:xfrm>
          <a:prstGeom prst="rightArrow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8" name="Выгнутая вправо стрелка 7"/>
          <p:cNvSpPr/>
          <p:nvPr/>
        </p:nvSpPr>
        <p:spPr>
          <a:xfrm>
            <a:off x="7740650" y="2565400"/>
            <a:ext cx="1079500" cy="3059113"/>
          </a:xfrm>
          <a:prstGeom prst="curvedLeftArrow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88913" y="4167188"/>
            <a:ext cx="3446462" cy="2247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ru-RU" sz="2000" b="1" i="1">
                <a:solidFill>
                  <a:srgbClr val="FF0000"/>
                </a:solidFill>
                <a:latin typeface="Franklin Gothic Book"/>
              </a:rPr>
              <a:t>Директорія УНР — найвищий орган державної влади відродженої Української Народної Республіки, який діяв з 13 листопада 1918 року до 10 листопада 1920 року.</a:t>
            </a: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4787900" y="1285861"/>
            <a:ext cx="3070248" cy="21431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b="1" dirty="0">
                <a:solidFill>
                  <a:srgbClr val="FFFF00"/>
                </a:solidFill>
              </a:rPr>
              <a:t>Серпень 1918р. – перетворення УНДС на Український національний союз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b="1" dirty="0">
                <a:solidFill>
                  <a:srgbClr val="FFFF00"/>
                </a:solidFill>
              </a:rPr>
              <a:t>( В.Винниченко )</a:t>
            </a:r>
            <a:endParaRPr lang="ru-RU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 spd="med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/>
      <p:bldP spid="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3648"/>
            <a:ext cx="5791200" cy="838518"/>
          </a:xfrm>
        </p:spPr>
        <p:txBody>
          <a:bodyPr/>
          <a:lstStyle/>
          <a:p>
            <a:r>
              <a:rPr lang="uk-UA" dirty="0" smtClean="0"/>
              <a:t>Склад директорії: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56349" y="914401"/>
            <a:ext cx="1906701" cy="266938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Rectangle 4"/>
          <p:cNvSpPr/>
          <p:nvPr/>
        </p:nvSpPr>
        <p:spPr>
          <a:xfrm>
            <a:off x="419100" y="3229968"/>
            <a:ext cx="1981200" cy="35557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В. </a:t>
            </a:r>
            <a:r>
              <a:rPr lang="uk-UA" dirty="0" smtClean="0"/>
              <a:t>Винниченко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795516" y="914401"/>
            <a:ext cx="1911824" cy="267114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7" name="Rectangle 6"/>
          <p:cNvSpPr/>
          <p:nvPr/>
        </p:nvSpPr>
        <p:spPr>
          <a:xfrm>
            <a:off x="2795516" y="3229968"/>
            <a:ext cx="1911824" cy="35557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С. Петлюра</a:t>
            </a: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35234" t="3106" r="27652" b="21772"/>
          <a:stretch/>
        </p:blipFill>
        <p:spPr>
          <a:xfrm>
            <a:off x="5105400" y="914400"/>
            <a:ext cx="2133600" cy="267114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9" name="Rectangle 8"/>
          <p:cNvSpPr/>
          <p:nvPr/>
        </p:nvSpPr>
        <p:spPr>
          <a:xfrm>
            <a:off x="5105400" y="3229969"/>
            <a:ext cx="2133600" cy="35557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Ф. Швець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600200" y="3809999"/>
            <a:ext cx="1981200" cy="277090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1" name="Rectangle 10"/>
          <p:cNvSpPr/>
          <p:nvPr/>
        </p:nvSpPr>
        <p:spPr>
          <a:xfrm>
            <a:off x="1593375" y="6262048"/>
            <a:ext cx="1988025" cy="33250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О. Андрієвський</a:t>
            </a:r>
            <a:endParaRPr lang="en-US" dirty="0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116068" y="3854675"/>
            <a:ext cx="1978663" cy="240737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3" name="Rectangle 12"/>
          <p:cNvSpPr/>
          <p:nvPr/>
        </p:nvSpPr>
        <p:spPr>
          <a:xfrm>
            <a:off x="4116069" y="6262048"/>
            <a:ext cx="1978662" cy="31886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А. Макаренко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247733397"/>
      </p:ext>
    </p:extLst>
  </p:cSld>
  <p:clrMapOvr>
    <a:masterClrMapping/>
  </p:clrMapOvr>
  <p:transition spd="med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Arrow 3"/>
          <p:cNvSpPr/>
          <p:nvPr/>
        </p:nvSpPr>
        <p:spPr>
          <a:xfrm>
            <a:off x="609600" y="381000"/>
            <a:ext cx="3810000" cy="1676400"/>
          </a:xfrm>
          <a:prstGeom prst="rightArrow">
            <a:avLst>
              <a:gd name="adj1" fmla="val 70040"/>
              <a:gd name="adj2" fmla="val 50000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b="1" dirty="0" smtClean="0"/>
              <a:t>Директорія направила на Київ загони повстанців, близько 60 тис. чол.</a:t>
            </a:r>
            <a:endParaRPr lang="en-US" b="1" dirty="0"/>
          </a:p>
        </p:txBody>
      </p:sp>
      <p:sp>
        <p:nvSpPr>
          <p:cNvPr id="6" name="Right Arrow 5"/>
          <p:cNvSpPr/>
          <p:nvPr/>
        </p:nvSpPr>
        <p:spPr>
          <a:xfrm>
            <a:off x="357158" y="1857364"/>
            <a:ext cx="6072230" cy="2286016"/>
          </a:xfrm>
          <a:prstGeom prst="rightArrow">
            <a:avLst>
              <a:gd name="adj1" fmla="val 71710"/>
              <a:gd name="adj2" fmla="val 50000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/>
              <a:t>На бік Директорії перейшли кращі гетьманські частини — Січові стрільці під </a:t>
            </a:r>
            <a:r>
              <a:rPr lang="ru-RU" b="1" dirty="0" smtClean="0"/>
              <a:t>командуванням </a:t>
            </a:r>
            <a:r>
              <a:rPr lang="ru-RU" b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 </a:t>
            </a:r>
            <a:r>
              <a:rPr lang="ru-RU" b="1" dirty="0" smtClean="0">
                <a:solidFill>
                  <a:schemeClr val="tx2"/>
                </a:solidFill>
              </a:rPr>
              <a:t>Є. </a:t>
            </a:r>
            <a:r>
              <a:rPr lang="ru-RU" b="1" dirty="0" smtClean="0">
                <a:solidFill>
                  <a:schemeClr val="tx1"/>
                </a:solidFill>
              </a:rPr>
              <a:t>Коновальця</a:t>
            </a:r>
            <a:r>
              <a:rPr lang="ru-RU" b="1" dirty="0"/>
              <a:t> та Сірожупанна </a:t>
            </a:r>
            <a:r>
              <a:rPr lang="ru-RU" b="1" dirty="0" smtClean="0"/>
              <a:t>дивізія, близько 40 тис. </a:t>
            </a:r>
            <a:r>
              <a:rPr lang="ru-RU" b="1" dirty="0" err="1" smtClean="0"/>
              <a:t>чол</a:t>
            </a:r>
            <a:r>
              <a:rPr lang="ru-RU" b="1" u="sng" dirty="0" smtClean="0"/>
              <a:t>. </a:t>
            </a:r>
          </a:p>
          <a:p>
            <a:pPr algn="ctr"/>
            <a:r>
              <a:rPr lang="ru-RU" b="1" u="sng" dirty="0" smtClean="0"/>
              <a:t>18 листопада 1918 </a:t>
            </a:r>
            <a:r>
              <a:rPr lang="ru-RU" b="1" dirty="0" smtClean="0"/>
              <a:t>року </a:t>
            </a:r>
            <a:r>
              <a:rPr lang="ru-RU" b="1" dirty="0" err="1" smtClean="0"/>
              <a:t>під</a:t>
            </a:r>
            <a:r>
              <a:rPr lang="ru-RU" b="1" dirty="0" smtClean="0"/>
              <a:t> </a:t>
            </a:r>
            <a:r>
              <a:rPr lang="ru-RU" b="1" dirty="0" err="1" smtClean="0"/>
              <a:t>Мотовилівкою</a:t>
            </a:r>
            <a:r>
              <a:rPr lang="ru-RU" b="1" dirty="0" smtClean="0"/>
              <a:t> </a:t>
            </a:r>
            <a:r>
              <a:rPr lang="ru-RU" b="1" dirty="0" err="1" smtClean="0"/>
              <a:t>розбиті</a:t>
            </a:r>
            <a:r>
              <a:rPr lang="ru-RU" b="1" dirty="0" smtClean="0"/>
              <a:t> </a:t>
            </a:r>
            <a:r>
              <a:rPr lang="ru-RU" b="1" dirty="0" err="1" smtClean="0"/>
              <a:t>війська</a:t>
            </a:r>
            <a:r>
              <a:rPr lang="ru-RU" b="1" dirty="0" smtClean="0"/>
              <a:t> </a:t>
            </a:r>
            <a:r>
              <a:rPr lang="ru-RU" b="1" dirty="0" err="1" smtClean="0"/>
              <a:t>Скоропадського</a:t>
            </a:r>
            <a:endParaRPr lang="en-US" b="1" dirty="0"/>
          </a:p>
        </p:txBody>
      </p:sp>
      <p:sp>
        <p:nvSpPr>
          <p:cNvPr id="7" name="Right Arrow 6"/>
          <p:cNvSpPr/>
          <p:nvPr/>
        </p:nvSpPr>
        <p:spPr>
          <a:xfrm>
            <a:off x="602207" y="4114800"/>
            <a:ext cx="5410200" cy="1828800"/>
          </a:xfrm>
          <a:prstGeom prst="rightArrow">
            <a:avLst>
              <a:gd name="adj1" fmla="val 69539"/>
              <a:gd name="adj2" fmla="val 50000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Після довгих переговорів,</a:t>
            </a:r>
            <a:r>
              <a:rPr lang="ru-RU" b="1" u="sng" dirty="0" smtClean="0"/>
              <a:t>14 </a:t>
            </a:r>
            <a:r>
              <a:rPr lang="ru-RU" b="1" u="sng" dirty="0"/>
              <a:t>грудня </a:t>
            </a:r>
            <a:r>
              <a:rPr lang="ru-RU" b="1" u="sng" dirty="0" smtClean="0">
                <a:solidFill>
                  <a:schemeClr val="tx1"/>
                </a:solidFill>
              </a:rPr>
              <a:t>1918</a:t>
            </a:r>
            <a:r>
              <a:rPr lang="ru-RU" b="1" u="sng" dirty="0"/>
              <a:t> </a:t>
            </a:r>
            <a:r>
              <a:rPr lang="ru-RU" b="1" dirty="0"/>
              <a:t>р. </a:t>
            </a:r>
            <a:r>
              <a:rPr lang="ru-RU" b="1" dirty="0" smtClean="0"/>
              <a:t>Загони Директорії тріумфально </a:t>
            </a:r>
            <a:r>
              <a:rPr lang="ru-RU" b="1" dirty="0"/>
              <a:t>ввійшли до </a:t>
            </a:r>
            <a:r>
              <a:rPr lang="ru-RU" b="1" dirty="0" smtClean="0"/>
              <a:t>Києва, </a:t>
            </a:r>
            <a:r>
              <a:rPr lang="ru-RU" b="1" dirty="0"/>
              <a:t>Скоропадський відрікся від </a:t>
            </a:r>
            <a:r>
              <a:rPr lang="ru-RU" b="1" dirty="0" smtClean="0"/>
              <a:t>влади.</a:t>
            </a:r>
            <a:r>
              <a:rPr lang="ru-RU" b="1" dirty="0"/>
              <a:t> </a:t>
            </a:r>
            <a:endParaRPr lang="en-US" b="1" dirty="0"/>
          </a:p>
        </p:txBody>
      </p:sp>
      <p:sp>
        <p:nvSpPr>
          <p:cNvPr id="5" name="Rectangle 4"/>
          <p:cNvSpPr/>
          <p:nvPr/>
        </p:nvSpPr>
        <p:spPr>
          <a:xfrm>
            <a:off x="6572264" y="571480"/>
            <a:ext cx="2362200" cy="5410200"/>
          </a:xfrm>
          <a:prstGeom prst="rect">
            <a:avLst/>
          </a:prstGeom>
        </p:spPr>
        <p:style>
          <a:lnRef idx="2">
            <a:schemeClr val="dk1"/>
          </a:lnRef>
          <a:fillRef idx="1001">
            <a:schemeClr val="dk2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2800" b="1" dirty="0" smtClean="0">
                <a:solidFill>
                  <a:srgbClr val="FFFF00"/>
                </a:solidFill>
              </a:rPr>
              <a:t>Директорія проголосила відновлення УНР</a:t>
            </a:r>
            <a:endParaRPr lang="en-US" sz="28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39182205"/>
      </p:ext>
    </p:extLst>
  </p:cSld>
  <p:clrMapOvr>
    <a:masterClrMapping/>
  </p:clrMapOvr>
  <p:transition spd="med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7" grpId="0" animBg="1"/>
      <p:bldP spid="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uk-UA" dirty="0" smtClean="0"/>
              <a:t>Основні положення Декларації Директорії УНР ( 26.12.1918р)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uk-UA" dirty="0" smtClean="0"/>
              <a:t>Скасування Гетьманщини, звільнення всіх чиновників, призначених при  гетьмані. Відновлення УНР.</a:t>
            </a:r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uk-UA" dirty="0" smtClean="0"/>
              <a:t>Директорія – тимчасова верховна влада до скликання Конгресу трудового народу України.</a:t>
            </a:r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uk-UA" dirty="0" smtClean="0"/>
              <a:t>Влада в УНР належить народу у формі трудових рад селян, робітників та інтелігенції, а експлуататорські класи позбавляються права голосу.</a:t>
            </a:r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uk-UA" dirty="0" smtClean="0"/>
              <a:t>Скасування великих землеволодінь, передача землі селянам без викупу.</a:t>
            </a:r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uk-UA" dirty="0" smtClean="0"/>
              <a:t>Проголошення 8 – годинного робочого дня та демократичних свобод.</a:t>
            </a:r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uk-UA" dirty="0" smtClean="0"/>
              <a:t>Налагодження міжнародних відносин на засадах нейтралітету та мирного співіснування з усіма країнами</a:t>
            </a:r>
            <a:endParaRPr lang="ru-RU" dirty="0"/>
          </a:p>
        </p:txBody>
      </p:sp>
    </p:spTree>
  </p:cSld>
  <p:clrMapOvr>
    <a:masterClrMapping/>
  </p:clrMapOvr>
  <p:transition spd="med">
    <p:cover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2594"/>
          </a:xfrm>
        </p:spPr>
        <p:txBody>
          <a:bodyPr>
            <a:noAutofit/>
          </a:bodyPr>
          <a:lstStyle/>
          <a:p>
            <a:r>
              <a:rPr lang="uk-UA" sz="3600" b="1" dirty="0" smtClean="0">
                <a:solidFill>
                  <a:srgbClr val="C00000"/>
                </a:solidFill>
              </a:rPr>
              <a:t>ВНУТРІШНЯ ПОЛІТИКА</a:t>
            </a:r>
            <a:endParaRPr lang="ru-RU" sz="3600" b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857232"/>
            <a:ext cx="9144000" cy="6000768"/>
          </a:xfrm>
        </p:spPr>
        <p:txBody>
          <a:bodyPr>
            <a:normAutofit fontScale="55000" lnSpcReduction="20000"/>
          </a:bodyPr>
          <a:lstStyle/>
          <a:p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Скасовувалися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«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злочинні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інституції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пануючих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класів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карні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експедиції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жандарми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)».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Старий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державний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апарат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було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зруйновано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, а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обіцяна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«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трудова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влада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» не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встановлена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Фактично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влада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місцях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залишалась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отаманів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Законодавча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влада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передавалася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Трудовому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конгресу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який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населення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обирало без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участі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«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поміщиків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капіталістів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»</a:t>
            </a:r>
          </a:p>
          <a:p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Скасовувалися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всі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закони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постанови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гетьманського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уряду у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сфері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робітничої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політики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Відновлювався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8-годинний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робочий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день,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робітничий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контроль на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підприємствах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Директорія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передбачала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конфіскацію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поміщицьких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земель.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Земельні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наділи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площею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до 15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десятин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не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конфісковувалися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. Не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підлягали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конфіскації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також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землі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промислових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підприємств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цукрових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заводів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, а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також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іноземців</a:t>
            </a:r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Створити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боєздатну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армію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зі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збройних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формувань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виникли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під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час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антигетьманського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повстання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, не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вдалося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Директорія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фактично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опинилася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без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армії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Тоді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Головний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отаман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С. Петлюра почав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призначати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отаманами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будь-кого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хто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міг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командувати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мав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зброю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виказував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лояльність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Директорії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, а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також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заявив про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своє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прагнення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боротися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більшовиками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Кожен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такий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отаман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отримував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грамоту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Петлюри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декілька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мільйонів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українських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карбованців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Ніякого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контролю над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отаманами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існувало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4" name="7-конечная звезда 3"/>
          <p:cNvSpPr/>
          <p:nvPr/>
        </p:nvSpPr>
        <p:spPr>
          <a:xfrm>
            <a:off x="857224" y="857232"/>
            <a:ext cx="7215238" cy="5429288"/>
          </a:xfrm>
          <a:prstGeom prst="star7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000" b="1" dirty="0" smtClean="0">
                <a:solidFill>
                  <a:srgbClr val="FFFF00"/>
                </a:solidFill>
              </a:rPr>
              <a:t>НАСЛІДКИ:</a:t>
            </a:r>
          </a:p>
          <a:p>
            <a:pPr marL="342900" indent="-342900">
              <a:buAutoNum type="arabicPeriod"/>
            </a:pPr>
            <a:r>
              <a:rPr lang="uk-UA" sz="2000" b="1" dirty="0" smtClean="0">
                <a:solidFill>
                  <a:srgbClr val="FFFF00"/>
                </a:solidFill>
              </a:rPr>
              <a:t>Відсутність підтримки з боку більшості населення</a:t>
            </a:r>
          </a:p>
          <a:p>
            <a:pPr marL="342900" indent="-342900">
              <a:buAutoNum type="arabicPeriod"/>
            </a:pPr>
            <a:r>
              <a:rPr lang="uk-UA" sz="2000" b="1" dirty="0" smtClean="0">
                <a:solidFill>
                  <a:srgbClr val="FFFF00"/>
                </a:solidFill>
              </a:rPr>
              <a:t>Відсутність чіткого державного управління</a:t>
            </a:r>
          </a:p>
          <a:p>
            <a:pPr marL="342900" indent="-342900">
              <a:buAutoNum type="arabicPeriod"/>
            </a:pPr>
            <a:r>
              <a:rPr lang="uk-UA" sz="2000" b="1" dirty="0" smtClean="0">
                <a:solidFill>
                  <a:srgbClr val="FFFF00"/>
                </a:solidFill>
              </a:rPr>
              <a:t>Наростання анархії та беззаконня (отаманщина)</a:t>
            </a:r>
          </a:p>
          <a:p>
            <a:pPr marL="342900" indent="-342900">
              <a:buAutoNum type="arabicPeriod"/>
            </a:pPr>
            <a:r>
              <a:rPr lang="uk-UA" sz="2000" b="1" dirty="0" smtClean="0">
                <a:solidFill>
                  <a:srgbClr val="FFFF00"/>
                </a:solidFill>
              </a:rPr>
              <a:t>Створення умов для зовнішньої агресії…</a:t>
            </a:r>
            <a:endParaRPr lang="ru-RU" sz="2000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 spd="med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388" y="52388"/>
            <a:ext cx="9039225" cy="6753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Стрелка влево 4"/>
          <p:cNvSpPr/>
          <p:nvPr/>
        </p:nvSpPr>
        <p:spPr>
          <a:xfrm rot="20153991">
            <a:off x="5143504" y="928670"/>
            <a:ext cx="1357322" cy="785818"/>
          </a:xfrm>
          <a:prstGeom prst="lef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6" name="Стрелка влево 5"/>
          <p:cNvSpPr/>
          <p:nvPr/>
        </p:nvSpPr>
        <p:spPr>
          <a:xfrm rot="7836069">
            <a:off x="3704630" y="3878508"/>
            <a:ext cx="1357322" cy="785818"/>
          </a:xfrm>
          <a:prstGeom prst="leftArrow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7" name="Стрелка влево 6"/>
          <p:cNvSpPr/>
          <p:nvPr/>
        </p:nvSpPr>
        <p:spPr>
          <a:xfrm rot="2142378">
            <a:off x="6173936" y="2965411"/>
            <a:ext cx="1357322" cy="785818"/>
          </a:xfrm>
          <a:prstGeom prst="leftArrow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8" name="Стрелка влево 7"/>
          <p:cNvSpPr/>
          <p:nvPr/>
        </p:nvSpPr>
        <p:spPr>
          <a:xfrm rot="10983792">
            <a:off x="1162754" y="1045089"/>
            <a:ext cx="1704488" cy="785818"/>
          </a:xfrm>
          <a:prstGeom prst="leftArrow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10" name="TextBox 10"/>
          <p:cNvSpPr txBox="1">
            <a:spLocks noChangeArrowheads="1"/>
          </p:cNvSpPr>
          <p:nvPr/>
        </p:nvSpPr>
        <p:spPr bwMode="auto">
          <a:xfrm>
            <a:off x="571472" y="4786322"/>
            <a:ext cx="8208962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uk-UA" b="1" dirty="0">
                <a:solidFill>
                  <a:srgbClr val="002060"/>
                </a:solidFill>
                <a:latin typeface="Franklin Gothic Book"/>
              </a:rPr>
              <a:t>Від чого, на вашу думку, могла залежати подальша доля України під керівництвом Директорії? </a:t>
            </a:r>
            <a:endParaRPr lang="ru-RU" b="1" dirty="0">
              <a:solidFill>
                <a:srgbClr val="002060"/>
              </a:solidFill>
              <a:latin typeface="Franklin Gothic Book"/>
            </a:endParaRPr>
          </a:p>
        </p:txBody>
      </p:sp>
    </p:spTree>
  </p:cSld>
  <p:clrMapOvr>
    <a:masterClrMapping/>
  </p:clrMapOvr>
  <p:transition spd="med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10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791</Words>
  <PresentationFormat>Экран (4:3)</PresentationFormat>
  <Paragraphs>75</Paragraphs>
  <Slides>13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Тема уроку:  Директорія УНР</vt:lpstr>
      <vt:lpstr>Проблемне завдання</vt:lpstr>
      <vt:lpstr>Падіння гетьманату та відновлення УНР</vt:lpstr>
      <vt:lpstr>Утворення Директорії.</vt:lpstr>
      <vt:lpstr>Склад директорії:</vt:lpstr>
      <vt:lpstr>Слайд 6</vt:lpstr>
      <vt:lpstr>Основні положення Декларації Директорії УНР ( 26.12.1918р)</vt:lpstr>
      <vt:lpstr>ВНУТРІШНЯ ПОЛІТИКА</vt:lpstr>
      <vt:lpstr>Слайд 9</vt:lpstr>
      <vt:lpstr>Слайд 10</vt:lpstr>
      <vt:lpstr>Слайд 11</vt:lpstr>
      <vt:lpstr>Слайд 12</vt:lpstr>
      <vt:lpstr>Причини поразки Директорії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STANISL-A-V</dc:creator>
  <cp:lastModifiedBy>CТАНІСЛАВ</cp:lastModifiedBy>
  <cp:revision>7</cp:revision>
  <dcterms:created xsi:type="dcterms:W3CDTF">2014-12-14T16:36:11Z</dcterms:created>
  <dcterms:modified xsi:type="dcterms:W3CDTF">2014-12-14T17:40:55Z</dcterms:modified>
</cp:coreProperties>
</file>